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1" r:id="rId1"/>
    <p:sldMasterId id="2147483911" r:id="rId2"/>
    <p:sldMasterId id="2147483941" r:id="rId3"/>
    <p:sldMasterId id="2147483953" r:id="rId4"/>
    <p:sldMasterId id="2147483965" r:id="rId5"/>
  </p:sldMasterIdLst>
  <p:notesMasterIdLst>
    <p:notesMasterId r:id="rId26"/>
  </p:notesMasterIdLst>
  <p:sldIdLst>
    <p:sldId id="263" r:id="rId6"/>
    <p:sldId id="258" r:id="rId7"/>
    <p:sldId id="261" r:id="rId8"/>
    <p:sldId id="260" r:id="rId9"/>
    <p:sldId id="329" r:id="rId10"/>
    <p:sldId id="332" r:id="rId11"/>
    <p:sldId id="336" r:id="rId12"/>
    <p:sldId id="335" r:id="rId13"/>
    <p:sldId id="264" r:id="rId14"/>
    <p:sldId id="266" r:id="rId15"/>
    <p:sldId id="271" r:id="rId16"/>
    <p:sldId id="267" r:id="rId17"/>
    <p:sldId id="268" r:id="rId18"/>
    <p:sldId id="272" r:id="rId19"/>
    <p:sldId id="275" r:id="rId20"/>
    <p:sldId id="270" r:id="rId21"/>
    <p:sldId id="273" r:id="rId22"/>
    <p:sldId id="276" r:id="rId23"/>
    <p:sldId id="274" r:id="rId24"/>
    <p:sldId id="269" r:id="rId25"/>
  </p:sldIdLst>
  <p:sldSz cx="12192000" cy="6858000"/>
  <p:notesSz cx="6858000" cy="9144000"/>
  <p:embeddedFontLst>
    <p:embeddedFont>
      <p:font typeface="Aachen" panose="02020500000000000000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Gill Sans MT" panose="020B0502020104020203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Wingdings 2" panose="05020102010507070707" pitchFamily="18" charset="2"/>
      <p:regular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1263-8641-48D3-8375-69713636DE4B}">
          <p14:sldIdLst>
            <p14:sldId id="263"/>
            <p14:sldId id="258"/>
            <p14:sldId id="261"/>
            <p14:sldId id="260"/>
            <p14:sldId id="329"/>
            <p14:sldId id="332"/>
            <p14:sldId id="336"/>
            <p14:sldId id="335"/>
            <p14:sldId id="264"/>
            <p14:sldId id="266"/>
            <p14:sldId id="271"/>
            <p14:sldId id="267"/>
            <p14:sldId id="268"/>
            <p14:sldId id="272"/>
            <p14:sldId id="275"/>
            <p14:sldId id="270"/>
            <p14:sldId id="273"/>
            <p14:sldId id="276"/>
            <p14:sldId id="274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3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36C8F-9D12-4368-813D-D5A93CFB50BF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86CB1-7AFC-4916-8E0A-14762633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4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5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425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646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69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7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352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5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55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785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64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3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728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32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623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80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859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5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749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849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796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40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013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705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14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37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99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6A57FA8-4B84-433A-8FFE-80B3FD8F90E3}"/>
              </a:ext>
            </a:extLst>
          </p:cNvPr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001F49-5C80-4956-977F-E387C8BCB4F0}"/>
              </a:ext>
            </a:extLst>
          </p:cNvPr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A33508F-5848-43D9-A84F-4C34D8F1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26EF1B-68EE-4C59-9C3E-AAFCEE87132D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57420820-A115-4828-B71B-7E45D51D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D0AED8ED-A45C-42DE-A5EA-6C1AE24C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2F4D-8498-48CF-AE1D-1D86532A9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000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73069E41-7C1E-4D15-A6BE-B5AF6BCF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8DB28-B06A-45D8-8A4D-FEA4EBB6A44D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5566F92-3F5B-4B36-9996-7BC7D034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B89B54FA-5042-4E80-A9F0-1FBF7F5D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BF3C0-FE40-4321-AC5F-5432991D0F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72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4873A8-EB43-476A-913B-8FB712C4DE93}"/>
              </a:ext>
            </a:extLst>
          </p:cNvPr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E69FA-BD08-440C-9DC4-3DC443B59114}"/>
              </a:ext>
            </a:extLst>
          </p:cNvPr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2D579A-8FFE-4AE4-9565-E392568A0DC5}"/>
              </a:ext>
            </a:extLst>
          </p:cNvPr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6352AB-8AA4-4B9A-BAD3-CDD0B3A39086}"/>
              </a:ext>
            </a:extLst>
          </p:cNvPr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EDDAFA0-373F-470E-AD3A-4B9FB39C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41B02C-66CF-4D04-8629-7771228BC8C0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19D7CE7-E9FF-4DA5-AA15-7D293357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1D7D6C-7F44-4E6D-B746-47ED77E2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9739E-653B-49C4-9CC8-F2E78D2E7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073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666D3DDD-75FC-476B-B203-E961720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73F3-AB7E-4A56-927B-DEB67B8B4CD9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095B02D-F3A7-4355-B712-97210B10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809D533D-2852-4B3D-8E22-84BF4DC6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76756-5E83-41F7-A4E7-981E2B07A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468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>
            <a:extLst>
              <a:ext uri="{FF2B5EF4-FFF2-40B4-BE49-F238E27FC236}">
                <a16:creationId xmlns:a16="http://schemas.microsoft.com/office/drawing/2014/main" id="{092780F5-717F-425B-8A09-8BDA0583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8F6D-D67F-4FED-AE28-F21C62E85C0C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0ADDCAA4-491C-44B7-A825-585BED6F9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>
            <a:extLst>
              <a:ext uri="{FF2B5EF4-FFF2-40B4-BE49-F238E27FC236}">
                <a16:creationId xmlns:a16="http://schemas.microsoft.com/office/drawing/2014/main" id="{D12D63B3-8B73-471F-AF8D-1BC86BE1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B4752-7048-4D3D-9354-53E0A95069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30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A88D1C30-1166-4CCE-9D1D-F9319C13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8356-1FD0-4677-A0B1-33777D2B5985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11EEF888-941D-485F-B61E-FBEB7CC38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7CEB294E-9664-40D3-8014-73574B46D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85D73-8EEB-46DA-B505-418108CF63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82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16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568A22-CFFB-49BB-8CD6-EA73EE4EDF50}"/>
              </a:ext>
            </a:extLst>
          </p:cNvPr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8B4818-CE54-4716-BA17-E63312CB6334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CACF587-A7EA-45C7-AAEE-CB46840C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F9D60A-B8F6-47FA-A9CC-2AD741DEDD65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B48E14B-8B44-4EFA-BBD9-2530D330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7028257-70E0-4F78-BFC9-6CA374ED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584A1-5E2F-463D-A72C-C3DA0F2DC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695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8C78FFD3-63EE-4EE4-A06A-C6603E7F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E8838-3173-4FD7-A520-0E9D7B07384F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A38AEEFD-4B00-4D1B-BA60-8CB9C7F3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42FB4270-A8A9-4786-959B-2A5AD051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186A1-C779-4C68-A82F-0278AC56B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504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B83210-7160-4BDF-ABD0-27E05CA352B9}"/>
              </a:ext>
            </a:extLst>
          </p:cNvPr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04B4CF7D-1784-422D-AAF1-6A2F69B35052}"/>
              </a:ext>
            </a:extLst>
          </p:cNvPr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CDEDB7C6-A5AF-493E-9096-04E7A1143EF7}"/>
              </a:ext>
            </a:extLst>
          </p:cNvPr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428F6C2-0C16-47A8-A49B-D66AEE73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FB9B1C-544A-43F4-BBFE-D9DD2039330A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818F517-D457-4D36-9E43-50BCA969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0321494-8191-4BEC-8297-B56DB7A2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9584F-F4E3-4DBD-A328-AE16C788D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975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41D3FF67-D63D-48B5-81D7-C79CF65B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E25AA-3B67-45C1-8C63-49AE3B203BAF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ADC3910A-DB56-408A-AD15-CDE80F88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8B3D68EA-D837-4265-8EC8-3F407EF6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6DDAF-8912-4E48-A173-F43E5B93D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699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9BE7754F-64BA-45A2-9983-15308DF6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516E7-CE8F-454C-970C-F73B4104DBBD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5A28DA3C-FCBC-4DD8-A196-4B61121F6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167B8982-712E-4719-99B3-7EF53257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51B06-D059-49FF-8C4C-FA9FE6704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087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DB5BE-828F-4B8B-8D3D-7FE611C24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989753-DF3E-4867-9BD6-DCC58017A8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252D23-1D2F-488F-9916-A3A9C36C8C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C71F0-BD95-4F7D-BF81-24ECB411EC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88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92258B-B922-4429-ACF9-BACBEC327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C78535-388F-45F8-A2D4-FAD5D2B84C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4B888D-9AC5-4B94-9B66-A481B9CDE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8C7EA-7D22-4BDF-A07E-0785CC9D0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33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6F327F-13F7-41B6-8285-C2F737AF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3E4456-41CB-4EAF-9FC6-0F5B5C2CC9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47F3FB-3FDB-4630-A33E-0DE73FEA5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853D8-3010-4C4D-BCF1-39164AC64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576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2238BF-3BAF-4558-9D26-AE83CEDE3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DFD118-7922-44F2-818E-2CC58B246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73F6B-EA4B-4447-BE68-478518C8E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6EDE1-B2EB-4F5B-890A-A73F251FB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935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39C0479-F10B-4892-A447-32165ED86B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4F9A3A-F07C-4841-BC9E-7C0AB4DF0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B06F1B-FE28-45AF-987E-554499221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8C743-9765-4493-970F-890DBAABE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31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69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03BD68-485A-492C-BFB9-12C7AA51A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A60732-BEF8-47C7-8E6E-567AA1A24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8CDF6F-66F1-4254-B76B-912D36771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35392-2053-4B0F-A5C7-8B1B920E9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180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414D42-82E1-4DA9-9BA7-E405B3C52E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EA7742-E110-46BC-87B3-15105B9AD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364596-EC1B-4DCE-9B08-2D28CAACB2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6E00C-13E2-4EDD-BF9C-746388F141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574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B0DF8-607A-4691-9330-92708D779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99B9BA-60B6-459F-B299-105835C5EC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0F065-1F23-403F-81F4-370119D7C7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52424-9E4A-4689-9031-BFBD0F94A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08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030757-9B99-405F-A319-C143EAC54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E5561-ABEC-4BD7-AF83-690BB8DE47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C3468A-3432-4A81-8DDC-8E926C0F0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F3C47-5DA5-4C73-99BE-B2EF8F7BB1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271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DA235-E9D1-4823-A12E-837592CD8D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9D2FD2-B0EC-499D-8BBD-CF1616592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43AB8-CBB8-44F1-AB6B-C6BEF3FA5A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E8254-AD01-468D-B98F-B1B91A6A0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966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14392-D274-47B0-AEB5-2852591A7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451085-174C-47F1-8897-A3FDB5C28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5E0A91-A53D-494E-931B-DAD153AC2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FF0E6C-9C06-4166-B75D-BD5AC7FD5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417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1944DD-9F68-4EE1-BC7F-09C2AF90E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64D42B-80B1-4201-9AEF-6A4905629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212951-81E9-4C63-8E42-0112D825F2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9450D-77B3-4BDA-8CEB-789BD453281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5887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6DDB8A-B4BD-4F34-9BD5-E54B421C53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F0AFA2-7910-4929-8881-2023671B97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3B4D94-EA2E-4FC5-AB5E-1085A1EE2F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4311C-499D-41D7-AEBD-CBBFA717FCE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11342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91B54C-9F80-42B9-A582-D547AF144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0BC341-EC28-4BD4-84D6-12EB5E216C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3E2951-45E6-4275-A6B0-165411B461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63E81-7EA8-4B74-853D-498D1F251D9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48287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E1A92-13A8-4908-811F-FFDE25F70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F6E3E-7E04-4779-9402-7F3DC3B7F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4C68D-8249-4EAF-8DDA-A1384F79E7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83EF7-9AAF-462E-B9A6-4B04709D12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0239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DCE3E7-376B-467E-B2AE-FBEDB45E46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98A808-D9FA-4C94-8C5F-65061A23C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361F46-3599-43D7-99AC-9AA836A32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ABF6-1B9A-4442-A709-9BFB81A46B1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04910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1188A9-DC22-4A26-A41A-8E2C7546B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F69A83-1E1D-4DD7-BCDB-A939D65F5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CF60B9-CF78-4694-A378-346EB3A28E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723E7-76DE-4ABF-81DC-618D814E182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646700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C6A9CDD-90A9-40DE-8627-727AD71ED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4E8161-5493-4AF6-ADCE-4D481A5F5D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3BB287-5B01-4888-B057-945C40791A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5F01-5A96-43EE-9EEE-E536364E407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711955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970CA1-CFFE-4584-9263-0731A1F1C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1EB6F-8605-4867-B716-13C50182D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246AB3-171B-4B57-8EA0-3CA5FEB06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638C6-448D-44C0-9DD9-11DBFE0BA86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18742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D19F6-6E17-42A8-8198-5CFED455F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642FC-CF7C-496C-80A0-7B35170EF5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F5F1F-F5FD-4EF1-BB07-47EBCADC8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B21E-D1C6-4BEC-8FC8-70A2EDA397F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67213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B5EE5-734C-4DF5-A080-18B69D2E5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0633AD-8346-4819-B8E2-F8E754E8B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E50ED2-F205-41E1-9EF7-5D0A53FC9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FEC38-EE5A-4857-92EA-7D96127512B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39733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095DEF-A270-4691-8AC3-F70C460A11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C1532A-D23D-4058-9631-FCDC17F74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D6A527-1CD2-4D4B-A0DF-4B75E636FE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4A0F2-5877-4FBB-8955-0519C9177B0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406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5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7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09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27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7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9D7E2">
                <a:alpha val="62000"/>
              </a:srgbClr>
            </a:gs>
            <a:gs pos="13000">
              <a:srgbClr val="0047FF">
                <a:alpha val="66940"/>
              </a:srgbClr>
            </a:gs>
            <a:gs pos="28000">
              <a:srgbClr val="000082">
                <a:alpha val="72640"/>
              </a:srgbClr>
            </a:gs>
            <a:gs pos="42999">
              <a:srgbClr val="0047FF">
                <a:alpha val="78339"/>
              </a:srgbClr>
            </a:gs>
            <a:gs pos="58000">
              <a:srgbClr val="000082">
                <a:alpha val="84040"/>
              </a:srgbClr>
            </a:gs>
            <a:gs pos="72000">
              <a:srgbClr val="0047FF">
                <a:alpha val="89360"/>
              </a:srgbClr>
            </a:gs>
            <a:gs pos="87000">
              <a:srgbClr val="000082">
                <a:alpha val="95060"/>
              </a:srgbClr>
            </a:gs>
            <a:gs pos="100000">
              <a:srgbClr val="0047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AE55708A-A5C5-4C40-8DD2-E3FD75A20F22}"/>
              </a:ext>
            </a:extLst>
          </p:cNvPr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4A164D-61C6-491A-AACF-93373D8684C2}"/>
              </a:ext>
            </a:extLst>
          </p:cNvPr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D76832C-B525-4F20-8085-C80879ACB599}"/>
              </a:ext>
            </a:extLst>
          </p:cNvPr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B5DEC-497D-4AA0-B1CA-B9D08F90D036}"/>
              </a:ext>
            </a:extLst>
          </p:cNvPr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EEB5BC09-73B6-481E-9E20-FF7C3C59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>
            <a:extLst>
              <a:ext uri="{FF2B5EF4-FFF2-40B4-BE49-F238E27FC236}">
                <a16:creationId xmlns:a16="http://schemas.microsoft.com/office/drawing/2014/main" id="{A2ACBFD5-D26C-4BBA-87C1-0B85EA9C9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0404EB2F-7A2E-4CE9-8C45-5EB24867B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3A4C261-5196-4AA4-BCEF-F7685FB45442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ACB282-25C8-45B1-8226-B8EF2A5A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8734DE0-BB37-4ED4-80C3-A91EE253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latin typeface="Gill Sans MT" panose="020B0502020104020203" pitchFamily="34" charset="0"/>
              </a:defRPr>
            </a:lvl1pPr>
          </a:lstStyle>
          <a:p>
            <a:fld id="{D3534627-45F3-4D1D-A9D1-BBAE29F9D9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D49A57-5FA9-4241-9644-CC57B07548FF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505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88212A-BECA-4043-9140-91C0CDDDD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D0381A-6FDC-412C-982D-A2D1E2845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06D5F73-92EA-4DE9-822A-1B715B1006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A3FC1EB-EDF5-45ED-9AB5-400FD8AC73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B917CA-6267-4B44-8C5A-8B8676A376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45F5E6-725E-4F1D-8FC1-2C3A31F98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11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EBA07C-3FE6-4F69-AD30-2ADDFD439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6C12084-7C55-4812-87EB-C2FD45423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A920C0-C93E-4CCD-8C5C-E303B62CF4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0006900-C73D-4EF3-A5C2-B5FC78BFF4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BCAB77D-C36C-4C26-845F-59F6982AEB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B5BD670-2BF5-4D77-B0F1-4F231B2B75F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5510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BA6CD2-472C-43F3-90E3-572E63DD165E}"/>
              </a:ext>
            </a:extLst>
          </p:cNvPr>
          <p:cNvSpPr/>
          <p:nvPr/>
        </p:nvSpPr>
        <p:spPr>
          <a:xfrm>
            <a:off x="3893259" y="6005773"/>
            <a:ext cx="3910767" cy="85222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 NHẠC LỚP 8</a:t>
            </a:r>
          </a:p>
        </p:txBody>
      </p:sp>
    </p:spTree>
    <p:extLst>
      <p:ext uri="{BB962C8B-B14F-4D97-AF65-F5344CB8AC3E}">
        <p14:creationId xmlns:p14="http://schemas.microsoft.com/office/powerpoint/2010/main" val="37517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1BD1493-ABA7-472D-9BBC-544C5877F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20483" name="Content Placeholder 4">
            <a:extLst>
              <a:ext uri="{FF2B5EF4-FFF2-40B4-BE49-F238E27FC236}">
                <a16:creationId xmlns:a16="http://schemas.microsoft.com/office/drawing/2014/main" id="{73FFA20E-7549-4510-860F-5B16D5617B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Tx/>
              <a:buAutoNum type="alphaLcPeriod"/>
            </a:pPr>
            <a:r>
              <a:rPr lang="en-US" altLang="en-US"/>
              <a:t>Cồng, chiêng. 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  </a:t>
            </a:r>
            <a:r>
              <a:rPr lang="en-US" altLang="en-US" sz="1600" b="1" i="1"/>
              <a:t>Cồng, chiêng là nhạc cụ dân tộc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thuộc bộ gõ, được làm bằng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đồng thau. Người ta dùng dùi gỗ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có quấn vải mềm(hoặc dùng tay)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để đánh cồng chiêng. Đối với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các dân tộc Việt Nam, cồng,chiêng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được coi là nhạc cụ thiêng.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Lúc đầu chỉ dùng để tế lễ thần linh,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sau này mới được dùng trong lễ hội.</a:t>
            </a:r>
            <a:endParaRPr lang="en-US" altLang="en-US" b="1" i="1"/>
          </a:p>
        </p:txBody>
      </p:sp>
      <p:pic>
        <p:nvPicPr>
          <p:cNvPr id="20484" name="Picture 5" descr="tải xuống.jpg">
            <a:extLst>
              <a:ext uri="{FF2B5EF4-FFF2-40B4-BE49-F238E27FC236}">
                <a16:creationId xmlns:a16="http://schemas.microsoft.com/office/drawing/2014/main" id="{F0E7C2A1-71C8-4B2C-A967-B3F046741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214563"/>
            <a:ext cx="45720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C435256E-10FD-4E4E-AA2A-21E062B3EE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21507" name="Content Placeholder 4">
            <a:extLst>
              <a:ext uri="{FF2B5EF4-FFF2-40B4-BE49-F238E27FC236}">
                <a16:creationId xmlns:a16="http://schemas.microsoft.com/office/drawing/2014/main" id="{D584303D-8A76-4C55-98FE-A4C945226B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 algn="ctr" eaLnBrk="1" hangingPunct="1">
              <a:buNone/>
            </a:pPr>
            <a:r>
              <a:rPr lang="en-US" altLang="en-US" sz="2400"/>
              <a:t>Một số hình ảnh về Lễ hội cồng chiêng.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  </a:t>
            </a:r>
            <a:endParaRPr lang="en-US" altLang="en-US" b="1" i="1"/>
          </a:p>
        </p:txBody>
      </p:sp>
      <p:pic>
        <p:nvPicPr>
          <p:cNvPr id="21508" name="Picture 8" descr="images45691_cong-chieng.jpg">
            <a:extLst>
              <a:ext uri="{FF2B5EF4-FFF2-40B4-BE49-F238E27FC236}">
                <a16:creationId xmlns:a16="http://schemas.microsoft.com/office/drawing/2014/main" id="{2A0649BA-4D14-4EB3-AA96-EE5D8B328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214563"/>
            <a:ext cx="4286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cồng chiêng tây nguyên.jpg">
            <a:extLst>
              <a:ext uri="{FF2B5EF4-FFF2-40B4-BE49-F238E27FC236}">
                <a16:creationId xmlns:a16="http://schemas.microsoft.com/office/drawing/2014/main" id="{121EE609-64E3-4955-A950-D06A2E8E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214563"/>
            <a:ext cx="428625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201D03A9-9953-471F-8E9E-F523D1A74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br>
              <a:rPr lang="en-US" altLang="en-US" sz="1800" b="1">
                <a:solidFill>
                  <a:srgbClr val="00B050"/>
                </a:solidFill>
              </a:rPr>
            </a:br>
            <a:r>
              <a:rPr lang="en-US" altLang="en-US" sz="2400" b="1">
                <a:solidFill>
                  <a:srgbClr val="002060"/>
                </a:solidFill>
              </a:rPr>
              <a:t>CỒNG CHIÊNG TÂY NGUYÊN</a:t>
            </a:r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22531" name="TextBox 4">
            <a:extLst>
              <a:ext uri="{FF2B5EF4-FFF2-40B4-BE49-F238E27FC236}">
                <a16:creationId xmlns:a16="http://schemas.microsoft.com/office/drawing/2014/main" id="{D52D2AA8-C8D8-4887-9F68-10EDCCEB4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3573463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2" name="TextBox 5">
            <a:extLst>
              <a:ext uri="{FF2B5EF4-FFF2-40B4-BE49-F238E27FC236}">
                <a16:creationId xmlns:a16="http://schemas.microsoft.com/office/drawing/2014/main" id="{DAD30C4C-CF73-4038-8454-FDC408724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2420938"/>
            <a:ext cx="604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https://www.youtube.com/watch?v=YHJuPGXI1bA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5719852-A71C-4C60-879D-FCBEA38B8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23555" name="Content Placeholder 4">
            <a:extLst>
              <a:ext uri="{FF2B5EF4-FFF2-40B4-BE49-F238E27FC236}">
                <a16:creationId xmlns:a16="http://schemas.microsoft.com/office/drawing/2014/main" id="{36BC3373-D729-4D51-B089-6C3766B1AE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None/>
            </a:pPr>
            <a:r>
              <a:rPr lang="en-US" altLang="en-US"/>
              <a:t>b. Đàn t’rưng.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Không nơi nào có một nhạc cụ làm từ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tre nứa độc đáo như ở Tây Nguyên.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Đó là đàn T’rưng. Đàn T’rưng làm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bằng các ống nứa to,nhỏ,dài ,ngắn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khác nhau tạo thành âm thanh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cao thấp khác nhau.Tiếng đàn T’rưng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nghe như tiếng suối róc rách,tiếng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thác đổ,tiếng xào xạc của rừng tre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khi gió thổi.</a:t>
            </a:r>
          </a:p>
        </p:txBody>
      </p:sp>
      <p:pic>
        <p:nvPicPr>
          <p:cNvPr id="23556" name="Picture 7" descr="Hoa Đăng T'rưng.jpg">
            <a:extLst>
              <a:ext uri="{FF2B5EF4-FFF2-40B4-BE49-F238E27FC236}">
                <a16:creationId xmlns:a16="http://schemas.microsoft.com/office/drawing/2014/main" id="{EDB4BAC2-F9DB-42DC-BB47-8080AFA9D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2214563"/>
            <a:ext cx="44291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686E1C89-84DF-4697-AF71-4C5E8F9FD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24579" name="Content Placeholder 4">
            <a:extLst>
              <a:ext uri="{FF2B5EF4-FFF2-40B4-BE49-F238E27FC236}">
                <a16:creationId xmlns:a16="http://schemas.microsoft.com/office/drawing/2014/main" id="{41AD0387-5F2E-43ED-A407-E57167E2A3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28751"/>
            <a:ext cx="8229600" cy="4697413"/>
          </a:xfrm>
        </p:spPr>
        <p:txBody>
          <a:bodyPr/>
          <a:lstStyle/>
          <a:p>
            <a:pPr marL="514350" indent="-514350" algn="ctr" eaLnBrk="1" hangingPunct="1">
              <a:buNone/>
            </a:pPr>
            <a:r>
              <a:rPr lang="en-US" altLang="en-US" sz="2400"/>
              <a:t>Một số hình ảnh về Đàn T’rưng.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  </a:t>
            </a:r>
            <a:endParaRPr lang="en-US" altLang="en-US" b="1" i="1"/>
          </a:p>
        </p:txBody>
      </p:sp>
      <p:pic>
        <p:nvPicPr>
          <p:cNvPr id="24580" name="Picture 5" descr="trung5.jpg">
            <a:extLst>
              <a:ext uri="{FF2B5EF4-FFF2-40B4-BE49-F238E27FC236}">
                <a16:creationId xmlns:a16="http://schemas.microsoft.com/office/drawing/2014/main" id="{71163060-E65C-4DC5-A047-D2B6019F5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000251"/>
            <a:ext cx="42862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Top Trung.jpg">
            <a:extLst>
              <a:ext uri="{FF2B5EF4-FFF2-40B4-BE49-F238E27FC236}">
                <a16:creationId xmlns:a16="http://schemas.microsoft.com/office/drawing/2014/main" id="{38BDB3D8-B0D0-4746-96C3-1782C0032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2000250"/>
            <a:ext cx="42148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B06FCE6F-32AA-470D-92E1-51CC6FC38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br>
              <a:rPr lang="en-US" altLang="en-US" sz="1800" b="1">
                <a:solidFill>
                  <a:srgbClr val="00B050"/>
                </a:solidFill>
              </a:rPr>
            </a:br>
            <a:r>
              <a:rPr lang="en-US" altLang="en-US" sz="2400" b="1">
                <a:solidFill>
                  <a:srgbClr val="002060"/>
                </a:solidFill>
              </a:rPr>
              <a:t>ĐÀN T’RƯNG</a:t>
            </a:r>
            <a:endParaRPr lang="en-US" altLang="en-US" sz="1800"/>
          </a:p>
        </p:txBody>
      </p:sp>
      <p:sp>
        <p:nvSpPr>
          <p:cNvPr id="25603" name="TextBox 4">
            <a:extLst>
              <a:ext uri="{FF2B5EF4-FFF2-40B4-BE49-F238E27FC236}">
                <a16:creationId xmlns:a16="http://schemas.microsoft.com/office/drawing/2014/main" id="{E6A6AE80-8A13-428E-A27A-69BAA0804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2565400"/>
            <a:ext cx="5875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https://www.youtube.com/watch?v=BP2CGPf38xg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07B2B08D-715F-4235-B59F-1E4A7322F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26627" name="Content Placeholder 4">
            <a:extLst>
              <a:ext uri="{FF2B5EF4-FFF2-40B4-BE49-F238E27FC236}">
                <a16:creationId xmlns:a16="http://schemas.microsoft.com/office/drawing/2014/main" id="{70E51813-61B9-48D6-8870-C59AB67081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None/>
            </a:pPr>
            <a:r>
              <a:rPr lang="en-US" altLang="en-US"/>
              <a:t>b. Đàn đá.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Đàn đá là một nhạc cụ gõ cổ nhất của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Việt Nam.Đàn được làm bằng các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thanh đá với kích thước dài,ngắn,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dày,mỏng khác nhau. Người xưa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quan niệm đàn đá như một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phương tiệnđể nối liền cõi âm với 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cõi dương,giữa con người với trời đất</a:t>
            </a:r>
          </a:p>
          <a:p>
            <a:pPr marL="514350" indent="-514350" algn="r" eaLnBrk="1" hangingPunct="1">
              <a:buNone/>
            </a:pPr>
            <a:r>
              <a:rPr lang="en-US" altLang="en-US" sz="1600" b="1" i="1"/>
              <a:t> thần linh,giữa hiện tại với quá khứ.</a:t>
            </a:r>
          </a:p>
        </p:txBody>
      </p:sp>
      <p:pic>
        <p:nvPicPr>
          <p:cNvPr id="26628" name="Picture 5" descr="m1.jpg">
            <a:extLst>
              <a:ext uri="{FF2B5EF4-FFF2-40B4-BE49-F238E27FC236}">
                <a16:creationId xmlns:a16="http://schemas.microsoft.com/office/drawing/2014/main" id="{6A62D7C8-A046-42BD-894A-BF456C60E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143125"/>
            <a:ext cx="44291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6EAB6184-3191-442E-965A-9680CC2F7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27651" name="Content Placeholder 4">
            <a:extLst>
              <a:ext uri="{FF2B5EF4-FFF2-40B4-BE49-F238E27FC236}">
                <a16:creationId xmlns:a16="http://schemas.microsoft.com/office/drawing/2014/main" id="{AD81B9AE-344D-4FD7-9825-C902E1CC49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28751"/>
            <a:ext cx="8229600" cy="4697413"/>
          </a:xfrm>
        </p:spPr>
        <p:txBody>
          <a:bodyPr/>
          <a:lstStyle/>
          <a:p>
            <a:pPr marL="514350" indent="-514350" algn="ctr" eaLnBrk="1" hangingPunct="1">
              <a:buNone/>
            </a:pPr>
            <a:r>
              <a:rPr lang="en-US" altLang="en-US" sz="2400"/>
              <a:t>Một số hình ảnh về Đàn Đá.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</a:t>
            </a:r>
          </a:p>
          <a:p>
            <a:pPr marL="514350" indent="-514350" algn="r" eaLnBrk="1" hangingPunct="1">
              <a:buNone/>
            </a:pPr>
            <a:r>
              <a:rPr lang="en-US" altLang="en-US" sz="1600"/>
              <a:t>    </a:t>
            </a:r>
            <a:endParaRPr lang="en-US" altLang="en-US" b="1" i="1"/>
          </a:p>
        </p:txBody>
      </p:sp>
      <p:pic>
        <p:nvPicPr>
          <p:cNvPr id="27652" name="Picture 7" descr="Vietnam_danda_Hano_iInst_gallery.jpg">
            <a:extLst>
              <a:ext uri="{FF2B5EF4-FFF2-40B4-BE49-F238E27FC236}">
                <a16:creationId xmlns:a16="http://schemas.microsoft.com/office/drawing/2014/main" id="{942A281C-3B4A-4AC2-ABDC-11D4A200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071689"/>
            <a:ext cx="43561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a-1-cao-dy_zioc.jpg">
            <a:extLst>
              <a:ext uri="{FF2B5EF4-FFF2-40B4-BE49-F238E27FC236}">
                <a16:creationId xmlns:a16="http://schemas.microsoft.com/office/drawing/2014/main" id="{B7E80882-592D-446B-AED7-A25E19278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000250"/>
            <a:ext cx="40719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FFD70483-EA06-4371-A5A3-C1AE09BBE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br>
              <a:rPr lang="en-US" altLang="en-US" sz="2400" b="1">
                <a:solidFill>
                  <a:srgbClr val="00B050"/>
                </a:solidFill>
              </a:rPr>
            </a:br>
            <a:r>
              <a:rPr lang="en-US" altLang="en-US" sz="2400" b="1">
                <a:solidFill>
                  <a:srgbClr val="002060"/>
                </a:solidFill>
              </a:rPr>
              <a:t>ĐÀN ĐÁ</a:t>
            </a:r>
            <a:endParaRPr lang="en-US" altLang="en-US" sz="2400"/>
          </a:p>
        </p:txBody>
      </p:sp>
      <p:sp>
        <p:nvSpPr>
          <p:cNvPr id="28675" name="TextBox 1">
            <a:extLst>
              <a:ext uri="{FF2B5EF4-FFF2-40B4-BE49-F238E27FC236}">
                <a16:creationId xmlns:a16="http://schemas.microsoft.com/office/drawing/2014/main" id="{492FAB28-50C8-4A2A-A12C-896D24D22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2349500"/>
            <a:ext cx="566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https://www.youtube.com/watch?v=9uScac-N2jk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ECB07EE9-C77F-4C0B-80EF-C151D9F42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br>
              <a:rPr lang="en-US" altLang="en-US" sz="1800" b="1">
                <a:solidFill>
                  <a:srgbClr val="00B050"/>
                </a:solidFill>
              </a:rPr>
            </a:br>
            <a:endParaRPr lang="en-US" altLang="en-US" sz="1800"/>
          </a:p>
        </p:txBody>
      </p:sp>
      <p:sp>
        <p:nvSpPr>
          <p:cNvPr id="29699" name="Content Placeholder 4">
            <a:extLst>
              <a:ext uri="{FF2B5EF4-FFF2-40B4-BE49-F238E27FC236}">
                <a16:creationId xmlns:a16="http://schemas.microsoft.com/office/drawing/2014/main" id="{74B71C03-EDAD-4C3F-AE42-6A47872482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8400" y="1989139"/>
            <a:ext cx="8229600" cy="676275"/>
          </a:xfrm>
        </p:spPr>
        <p:txBody>
          <a:bodyPr/>
          <a:lstStyle/>
          <a:p>
            <a:r>
              <a:rPr lang="en-US" altLang="en-US" sz="2400"/>
              <a:t>https://www.youtube.com/watch?v=DB4TrQ3iVc0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9AE2015-DAE5-4C96-B5F8-944BFD1D1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TIẾT 14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DB72B33-4722-459E-9AF8-8662F8A42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Ôn tập bài hát : </a:t>
            </a:r>
            <a:r>
              <a:rPr lang="en-US" altLang="en-US" b="1" i="1"/>
              <a:t>Hò ba lí.</a:t>
            </a:r>
          </a:p>
          <a:p>
            <a:pPr eaLnBrk="1" hangingPunct="1"/>
            <a:r>
              <a:rPr lang="en-US" altLang="en-US"/>
              <a:t>Ôn tập Tập đọc nhạc : </a:t>
            </a:r>
            <a:r>
              <a:rPr lang="en-US" altLang="en-US" b="1" i="1"/>
              <a:t>TĐN số 4.</a:t>
            </a:r>
          </a:p>
          <a:p>
            <a:pPr eaLnBrk="1" hangingPunct="1"/>
            <a:r>
              <a:rPr lang="en-US" altLang="en-US"/>
              <a:t>Âm nhạc thường thức : </a:t>
            </a:r>
          </a:p>
          <a:p>
            <a:pPr eaLnBrk="1" hangingPunct="1">
              <a:buFontTx/>
              <a:buNone/>
            </a:pPr>
            <a:r>
              <a:rPr lang="en-US" altLang="en-US" b="1" i="1"/>
              <a:t>                              Một số nhạc cụ dân tộc.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BDRLC082">
            <a:extLst>
              <a:ext uri="{FF2B5EF4-FFF2-40B4-BE49-F238E27FC236}">
                <a16:creationId xmlns:a16="http://schemas.microsoft.com/office/drawing/2014/main" id="{571100AC-A724-4103-8B07-08CBE6AB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26" y="413338"/>
            <a:ext cx="2667000" cy="23923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0849762-8CFB-418C-B29D-8BC9595E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075" y="1822940"/>
            <a:ext cx="1787525" cy="5794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DẶN DÒ</a:t>
            </a:r>
          </a:p>
        </p:txBody>
      </p:sp>
      <p:sp>
        <p:nvSpPr>
          <p:cNvPr id="16389" name="Text Box 5">
            <a:hlinkClick r:id="rId3" action="ppaction://hlinksldjump"/>
            <a:extLst>
              <a:ext uri="{FF2B5EF4-FFF2-40B4-BE49-F238E27FC236}">
                <a16:creationId xmlns:a16="http://schemas.microsoft.com/office/drawing/2014/main" id="{037FE8AA-43DF-4B9D-BB49-A93DD95D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487" y="5768976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D2A0D7F6-8055-42A6-9368-9CCF1CB1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412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61D6CC89-C867-417A-AC05-5F68701D1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474" y="3452191"/>
            <a:ext cx="942229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 giác Vuông 3">
            <a:extLst>
              <a:ext uri="{FF2B5EF4-FFF2-40B4-BE49-F238E27FC236}">
                <a16:creationId xmlns:a16="http://schemas.microsoft.com/office/drawing/2014/main" id="{D9AD5837-7A91-4415-849E-D0EC164007CA}"/>
              </a:ext>
            </a:extLst>
          </p:cNvPr>
          <p:cNvSpPr/>
          <p:nvPr/>
        </p:nvSpPr>
        <p:spPr>
          <a:xfrm rot="5400000">
            <a:off x="-1279316" y="1279311"/>
            <a:ext cx="5773318" cy="32146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m giác Vuông 4">
            <a:extLst>
              <a:ext uri="{FF2B5EF4-FFF2-40B4-BE49-F238E27FC236}">
                <a16:creationId xmlns:a16="http://schemas.microsoft.com/office/drawing/2014/main" id="{D59AEE11-4E77-461E-8785-44B0A5E2412E}"/>
              </a:ext>
            </a:extLst>
          </p:cNvPr>
          <p:cNvSpPr/>
          <p:nvPr/>
        </p:nvSpPr>
        <p:spPr>
          <a:xfrm rot="5400000">
            <a:off x="-835820" y="835818"/>
            <a:ext cx="3771900" cy="210026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m giác Vuông 5">
            <a:extLst>
              <a:ext uri="{FF2B5EF4-FFF2-40B4-BE49-F238E27FC236}">
                <a16:creationId xmlns:a16="http://schemas.microsoft.com/office/drawing/2014/main" id="{FA443DD8-A2F9-44C9-A04A-CC5C136DD540}"/>
              </a:ext>
            </a:extLst>
          </p:cNvPr>
          <p:cNvSpPr/>
          <p:nvPr/>
        </p:nvSpPr>
        <p:spPr>
          <a:xfrm rot="5400000">
            <a:off x="-417443" y="417444"/>
            <a:ext cx="2040834" cy="12059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29">
            <a:extLst>
              <a:ext uri="{FF2B5EF4-FFF2-40B4-BE49-F238E27FC236}">
                <a16:creationId xmlns:a16="http://schemas.microsoft.com/office/drawing/2014/main" id="{25E79DF8-1B51-4862-827F-A0520D6CF663}"/>
              </a:ext>
            </a:extLst>
          </p:cNvPr>
          <p:cNvGrpSpPr/>
          <p:nvPr/>
        </p:nvGrpSpPr>
        <p:grpSpPr>
          <a:xfrm>
            <a:off x="9015413" y="1353440"/>
            <a:ext cx="3176586" cy="5504559"/>
            <a:chOff x="9015413" y="1353440"/>
            <a:chExt cx="3176586" cy="5504559"/>
          </a:xfrm>
        </p:grpSpPr>
        <p:sp>
          <p:nvSpPr>
            <p:cNvPr id="8" name="Tam giác Vuông 6">
              <a:extLst>
                <a:ext uri="{FF2B5EF4-FFF2-40B4-BE49-F238E27FC236}">
                  <a16:creationId xmlns:a16="http://schemas.microsoft.com/office/drawing/2014/main" id="{87001F2F-85DF-4AD9-8D25-7470C72E1891}"/>
                </a:ext>
              </a:extLst>
            </p:cNvPr>
            <p:cNvSpPr/>
            <p:nvPr/>
          </p:nvSpPr>
          <p:spPr>
            <a:xfrm rot="16200000">
              <a:off x="7851427" y="2517426"/>
              <a:ext cx="5504558" cy="3176586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am giác Vuông 7">
              <a:extLst>
                <a:ext uri="{FF2B5EF4-FFF2-40B4-BE49-F238E27FC236}">
                  <a16:creationId xmlns:a16="http://schemas.microsoft.com/office/drawing/2014/main" id="{8637B193-FA06-4659-A34C-152414937FBF}"/>
                </a:ext>
              </a:extLst>
            </p:cNvPr>
            <p:cNvSpPr/>
            <p:nvPr/>
          </p:nvSpPr>
          <p:spPr>
            <a:xfrm rot="16200000">
              <a:off x="9003272" y="3669274"/>
              <a:ext cx="4043827" cy="2333623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am giác Vuông 8">
              <a:extLst>
                <a:ext uri="{FF2B5EF4-FFF2-40B4-BE49-F238E27FC236}">
                  <a16:creationId xmlns:a16="http://schemas.microsoft.com/office/drawing/2014/main" id="{68F199B2-3CC2-4404-9B27-B3A997E8AB15}"/>
                </a:ext>
              </a:extLst>
            </p:cNvPr>
            <p:cNvSpPr/>
            <p:nvPr/>
          </p:nvSpPr>
          <p:spPr>
            <a:xfrm rot="16200000">
              <a:off x="10164065" y="4830067"/>
              <a:ext cx="2571747" cy="1484111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1AFA5654-2C10-4D0F-AF30-EB8EF85249CF}"/>
              </a:ext>
            </a:extLst>
          </p:cNvPr>
          <p:cNvSpPr/>
          <p:nvPr/>
        </p:nvSpPr>
        <p:spPr>
          <a:xfrm>
            <a:off x="3809485" y="151755"/>
            <a:ext cx="503214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</a:p>
        </p:txBody>
      </p:sp>
      <p:pic>
        <p:nvPicPr>
          <p:cNvPr id="12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85D0C2-6427-412B-A8D7-5EA1211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4" y="5218341"/>
            <a:ext cx="929847" cy="443345"/>
          </a:xfrm>
          <a:prstGeom prst="rect">
            <a:avLst/>
          </a:prstGeom>
        </p:spPr>
      </p:pic>
      <p:pic>
        <p:nvPicPr>
          <p:cNvPr id="13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541E754-04E1-4B0B-8D63-DE6B2FA0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6" y="4372962"/>
            <a:ext cx="898077" cy="717694"/>
          </a:xfrm>
          <a:prstGeom prst="rect">
            <a:avLst/>
          </a:prstGeom>
        </p:spPr>
      </p:pic>
      <p:pic>
        <p:nvPicPr>
          <p:cNvPr id="14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E-C3F4-49EC-AFB0-15BD83254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1" y="4017316"/>
            <a:ext cx="1130335" cy="395402"/>
          </a:xfrm>
          <a:prstGeom prst="rect">
            <a:avLst/>
          </a:prstGeom>
        </p:spPr>
      </p:pic>
      <p:pic>
        <p:nvPicPr>
          <p:cNvPr id="1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4468A2B-92FE-4B4F-A9F0-3BB8E210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4" y="3204704"/>
            <a:ext cx="901355" cy="59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4F993-BAE3-4AFD-8820-65B2A7696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9" y="2567563"/>
            <a:ext cx="1011017" cy="511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CBFDB-73CE-4509-A1A8-C2E30246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2" y="1924863"/>
            <a:ext cx="1004083" cy="5582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C19873D-0BB3-4195-805F-64C741AFE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51" y="1275190"/>
            <a:ext cx="867461" cy="616451"/>
          </a:xfrm>
          <a:prstGeom prst="rect">
            <a:avLst/>
          </a:prstGeom>
        </p:spPr>
      </p:pic>
      <p:pic>
        <p:nvPicPr>
          <p:cNvPr id="1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BD2C854-0623-4BE6-B31A-8E61B956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79" y="828863"/>
            <a:ext cx="929847" cy="443345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393F9A22-F036-4437-90EB-5784C5005E93}"/>
              </a:ext>
            </a:extLst>
          </p:cNvPr>
          <p:cNvSpPr/>
          <p:nvPr/>
        </p:nvSpPr>
        <p:spPr>
          <a:xfrm>
            <a:off x="1530056" y="5614449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1FEE320-0D86-4AE6-A33A-D405020BDD9D}"/>
              </a:ext>
            </a:extLst>
          </p:cNvPr>
          <p:cNvSpPr/>
          <p:nvPr/>
        </p:nvSpPr>
        <p:spPr>
          <a:xfrm>
            <a:off x="2757242" y="5096207"/>
            <a:ext cx="8386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98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580F41C-FB57-479D-BFA2-F3085A5EE664}"/>
              </a:ext>
            </a:extLst>
          </p:cNvPr>
          <p:cNvSpPr/>
          <p:nvPr/>
        </p:nvSpPr>
        <p:spPr>
          <a:xfrm>
            <a:off x="3950976" y="4286248"/>
            <a:ext cx="8547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EE0A3E76-F0DD-458A-82B7-A1A5AC76A4E1}"/>
              </a:ext>
            </a:extLst>
          </p:cNvPr>
          <p:cNvSpPr/>
          <p:nvPr/>
        </p:nvSpPr>
        <p:spPr>
          <a:xfrm>
            <a:off x="5294177" y="3627271"/>
            <a:ext cx="80182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00FE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F33A4F6-F191-49FD-A161-9FDB22FAA219}"/>
              </a:ext>
            </a:extLst>
          </p:cNvPr>
          <p:cNvSpPr/>
          <p:nvPr/>
        </p:nvSpPr>
        <p:spPr>
          <a:xfrm>
            <a:off x="6200061" y="2950163"/>
            <a:ext cx="124425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52B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ACEAE8F-B7A7-4498-B069-3159C3D980A9}"/>
              </a:ext>
            </a:extLst>
          </p:cNvPr>
          <p:cNvSpPr/>
          <p:nvPr/>
        </p:nvSpPr>
        <p:spPr>
          <a:xfrm>
            <a:off x="7735213" y="2323197"/>
            <a:ext cx="797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435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077AC35D-144F-4E32-916A-E2BB1B2DA666}"/>
              </a:ext>
            </a:extLst>
          </p:cNvPr>
          <p:cNvSpPr/>
          <p:nvPr/>
        </p:nvSpPr>
        <p:spPr>
          <a:xfrm>
            <a:off x="8841632" y="1760861"/>
            <a:ext cx="72968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E274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2CF83C60-AF07-46C4-8309-CAA2B1A1EC95}"/>
              </a:ext>
            </a:extLst>
          </p:cNvPr>
          <p:cNvSpPr/>
          <p:nvPr/>
        </p:nvSpPr>
        <p:spPr>
          <a:xfrm>
            <a:off x="9819290" y="1208102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pic>
        <p:nvPicPr>
          <p:cNvPr id="32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id="{88CA2101-F9F0-447B-B131-9C3178E1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38" y="5468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FAFD013-8C27-4C17-9677-057752017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4339" name="Rectangle 13">
            <a:extLst>
              <a:ext uri="{FF2B5EF4-FFF2-40B4-BE49-F238E27FC236}">
                <a16:creationId xmlns:a16="http://schemas.microsoft.com/office/drawing/2014/main" id="{1DFC6EB0-EFFD-4809-AE96-255C96FA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6" y="2571751"/>
            <a:ext cx="75723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</a:rPr>
              <a:t>1. Ôn tập bài hát : </a:t>
            </a:r>
            <a:r>
              <a:rPr lang="en-US" altLang="en-US" b="1" i="1">
                <a:solidFill>
                  <a:srgbClr val="000000"/>
                </a:solidFill>
              </a:rPr>
              <a:t>Hò ba lí.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i="1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</a:rPr>
              <a:t>                                       Dân ca Quảng Nam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 ba li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EC1833B4-1DC5-4C2A-B000-CB5A94DCD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] Nhạc Thiếu Nhi - Hò Ba Lí (Lớp 8) - Dân Ca Quảng Nam">
            <a:hlinkClick r:id="" action="ppaction://media"/>
            <a:extLst>
              <a:ext uri="{FF2B5EF4-FFF2-40B4-BE49-F238E27FC236}">
                <a16:creationId xmlns:a16="http://schemas.microsoft.com/office/drawing/2014/main" id="{BF9657FD-FFB0-4D32-B811-02705E00E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78" y="347041"/>
            <a:ext cx="10958075" cy="61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57CFA85-4D4D-43B0-ADA4-FEAE94CCF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8AFA7FB-07CC-47B5-8965-4D075862C8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2. Ôn tập Tập đọc nhạc : </a:t>
            </a:r>
            <a:r>
              <a:rPr lang="en-US" altLang="en-US" b="1" i="1"/>
              <a:t>TĐN số 4.</a:t>
            </a:r>
          </a:p>
          <a:p>
            <a:pPr eaLnBrk="1" hangingPunct="1">
              <a:buFontTx/>
              <a:buNone/>
            </a:pPr>
            <a:endParaRPr lang="en-US" altLang="en-US" b="1" i="1"/>
          </a:p>
          <a:p>
            <a:pPr eaLnBrk="1" hangingPunct="1">
              <a:buFontTx/>
              <a:buNone/>
            </a:pPr>
            <a:r>
              <a:rPr lang="en-US" altLang="en-US" sz="4000" b="1" i="1"/>
              <a:t>         CHIM HÓT ĐẦU XUÂN</a:t>
            </a:r>
          </a:p>
          <a:p>
            <a:pPr eaLnBrk="1" hangingPunct="1">
              <a:buFontTx/>
              <a:buNone/>
            </a:pPr>
            <a:r>
              <a:rPr lang="en-US" altLang="en-US" b="1" i="1"/>
              <a:t>               </a:t>
            </a:r>
          </a:p>
          <a:p>
            <a:pPr eaLnBrk="1" hangingPunct="1">
              <a:buFontTx/>
              <a:buNone/>
            </a:pPr>
            <a:r>
              <a:rPr lang="en-US" altLang="en-US" sz="2400"/>
              <a:t>                                       Nhạc và lời : NGUYỄN ĐÌNH TẤN</a:t>
            </a:r>
          </a:p>
          <a:p>
            <a:pPr eaLnBrk="1" hangingPunct="1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4 lớp 8 Chim hót đầu xuân TĐN số 4 lớp 8">
            <a:hlinkClick r:id="" action="ppaction://media"/>
            <a:extLst>
              <a:ext uri="{FF2B5EF4-FFF2-40B4-BE49-F238E27FC236}">
                <a16:creationId xmlns:a16="http://schemas.microsoft.com/office/drawing/2014/main" id="{04ED24E5-1B25-40F5-BD46-A86565F5F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816" y="451021"/>
            <a:ext cx="10588367" cy="59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1B2611B9-3751-4A5A-8316-5C15838FF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</a:rPr>
              <a:t>TIẾT 14 : ÔN TẬP BÀI HÁT – ÔN TẬP TĐN – ÂM NHẠC THƯỜNG THỨC</a:t>
            </a:r>
            <a:endParaRPr lang="en-US" altLang="en-US" sz="2400"/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67BE5722-ED49-44D1-AE6F-CC964F84B1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28751"/>
            <a:ext cx="8229600" cy="46974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3. Âm nhạc thường thức : </a:t>
            </a:r>
          </a:p>
          <a:p>
            <a:pPr eaLnBrk="1" hangingPunct="1">
              <a:buFontTx/>
              <a:buNone/>
            </a:pPr>
            <a:r>
              <a:rPr lang="en-US" altLang="en-US" b="1" i="1"/>
              <a:t>                Một số nhạc cụ dân tộc.</a:t>
            </a:r>
          </a:p>
          <a:p>
            <a:pPr eaLnBrk="1" hangingPunct="1">
              <a:buFontTx/>
              <a:buNone/>
            </a:pPr>
            <a:endParaRPr lang="en-US" altLang="en-US"/>
          </a:p>
        </p:txBody>
      </p:sp>
      <p:pic>
        <p:nvPicPr>
          <p:cNvPr id="19460" name="Picture 3" descr="5_1.jpg">
            <a:extLst>
              <a:ext uri="{FF2B5EF4-FFF2-40B4-BE49-F238E27FC236}">
                <a16:creationId xmlns:a16="http://schemas.microsoft.com/office/drawing/2014/main" id="{17102B24-137B-4A90-8EDB-05575AE78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857500"/>
            <a:ext cx="29289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torung1.jpg">
            <a:extLst>
              <a:ext uri="{FF2B5EF4-FFF2-40B4-BE49-F238E27FC236}">
                <a16:creationId xmlns:a16="http://schemas.microsoft.com/office/drawing/2014/main" id="{CD9E71CF-6B43-4ED9-B2AC-E1C2CC227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857500"/>
            <a:ext cx="25717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maxresdefault.jpg">
            <a:extLst>
              <a:ext uri="{FF2B5EF4-FFF2-40B4-BE49-F238E27FC236}">
                <a16:creationId xmlns:a16="http://schemas.microsoft.com/office/drawing/2014/main" id="{BA770D4D-A1E7-4327-9DDB-7A2883C0B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2857500"/>
            <a:ext cx="30003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1302</TotalTime>
  <Words>674</Words>
  <Application>Microsoft Office PowerPoint</Application>
  <PresentationFormat>Widescreen</PresentationFormat>
  <Paragraphs>87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Wingdings 2</vt:lpstr>
      <vt:lpstr>Gill Sans MT</vt:lpstr>
      <vt:lpstr>Wingdings 3</vt:lpstr>
      <vt:lpstr>Aachen</vt:lpstr>
      <vt:lpstr>Verdana</vt:lpstr>
      <vt:lpstr>Arial</vt:lpstr>
      <vt:lpstr>Calibri</vt:lpstr>
      <vt:lpstr>Times New Roman</vt:lpstr>
      <vt:lpstr>Tahoma</vt:lpstr>
      <vt:lpstr>Century Gothic</vt:lpstr>
      <vt:lpstr>Trebuchet MS</vt:lpstr>
      <vt:lpstr>Ion</vt:lpstr>
      <vt:lpstr>2_Facet</vt:lpstr>
      <vt:lpstr>Solstice</vt:lpstr>
      <vt:lpstr>Default Design</vt:lpstr>
      <vt:lpstr>Diseño predeterminado</vt:lpstr>
      <vt:lpstr>PowerPoint Presentation</vt:lpstr>
      <vt:lpstr>TIẾT 14</vt:lpstr>
      <vt:lpstr>PowerPoint Presentation</vt:lpstr>
      <vt:lpstr>TIẾT 14 : ÔN TẬP BÀI HÁT – ÔN TẬP TĐN – ÂM NHẠC THƯỜNG THỨC</vt:lpstr>
      <vt:lpstr>PowerPoint Presentation</vt:lpstr>
      <vt:lpstr>PowerPoint Presentation</vt:lpstr>
      <vt:lpstr>TIẾT 14 : ÔN TẬP BÀI HÁT – ÔN TẬP TĐN – ÂM NHẠC THƯỜNG THỨC</vt:lpstr>
      <vt:lpstr>PowerPoint Presentation</vt:lpstr>
      <vt:lpstr>TIẾT 14 : ÔN TẬP BÀI HÁT – ÔN TẬP TĐN – ÂM NHẠC THƯỜNG THỨC</vt:lpstr>
      <vt:lpstr>TIẾT 14 : ÔN TẬP BÀI HÁT – ÔN TẬP TĐN – ÂM NHẠC THƯỜNG THỨC</vt:lpstr>
      <vt:lpstr>TIẾT 14 : ÔN TẬP BÀI HÁT – ÔN TẬP TĐN – ÂM NHẠC THƯỜNG THỨC</vt:lpstr>
      <vt:lpstr>TIẾT 14 : ÔN TẬP BÀI HÁT – ÔN TẬP TĐN – ÂM NHẠC THƯỜNG THỨC CỒNG CHIÊNG TÂY NGUYÊN</vt:lpstr>
      <vt:lpstr>TIẾT 14 : ÔN TẬP BÀI HÁT – ÔN TẬP TĐN – ÂM NHẠC THƯỜNG THỨC</vt:lpstr>
      <vt:lpstr>TIẾT 14 : ÔN TẬP BÀI HÁT – ÔN TẬP TĐN – ÂM NHẠC THƯỜNG THỨC</vt:lpstr>
      <vt:lpstr>TIẾT 14 : ÔN TẬP BÀI HÁT – ÔN TẬP TĐN – ÂM NHẠC THƯỜNG THỨC ĐÀN T’RƯNG</vt:lpstr>
      <vt:lpstr>TIẾT 14 : ÔN TẬP BÀI HÁT – ÔN TẬP TĐN – ÂM NHẠC THƯỜNG THỨC</vt:lpstr>
      <vt:lpstr>TIẾT 14 : ÔN TẬP BÀI HÁT – ÔN TẬP TĐN – ÂM NHẠC THƯỜNG THỨC</vt:lpstr>
      <vt:lpstr>TIẾT 14 : ÔN TẬP BÀI HÁT – ÔN TẬP TĐN – ÂM NHẠC THƯỜNG THỨC ĐÀN ĐÁ</vt:lpstr>
      <vt:lpstr>TIẾT 14 : ÔN TẬP BÀI HÁT – ÔN TẬP TĐN – ÂM NHẠC THƯỜNG THỨC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Nguyễn Văn Luông  Gv: Hoàng Minh Trí</dc:title>
  <dc:creator>MyComputer</dc:creator>
  <cp:lastModifiedBy>Admin</cp:lastModifiedBy>
  <cp:revision>193</cp:revision>
  <dcterms:created xsi:type="dcterms:W3CDTF">2021-09-04T12:43:39Z</dcterms:created>
  <dcterms:modified xsi:type="dcterms:W3CDTF">2021-12-10T14:19:36Z</dcterms:modified>
</cp:coreProperties>
</file>